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58" r:id="rId5"/>
    <p:sldId id="335" r:id="rId6"/>
    <p:sldId id="336" r:id="rId7"/>
    <p:sldId id="337" r:id="rId8"/>
    <p:sldId id="340" r:id="rId9"/>
    <p:sldId id="342" r:id="rId10"/>
    <p:sldId id="341" r:id="rId1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D041BA-4AFA-4F13-82BC-781365038C0F}" type="datetime1">
              <a:rPr lang="es-ES" smtClean="0"/>
              <a:t>03/10/2020</a:t>
            </a:fld>
            <a:endParaRPr lang="es-ES"/>
          </a:p>
        </p:txBody>
      </p:sp>
      <p:sp>
        <p:nvSpPr>
          <p:cNvPr id="4" name="Marcador de pie de página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es-ES" smtClean="0"/>
              <a:t>‹#›</a:t>
            </a:fld>
            <a:endParaRPr lang="es-E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DB5A2-E9D4-4263-9451-16E1E8A66259}" type="datetime1">
              <a:rPr lang="es-ES" noProof="0" smtClean="0"/>
              <a:t>03/10/2020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es-ES" noProof="0" smtClean="0"/>
              <a:t>‹#›</a:t>
            </a:fld>
            <a:endParaRPr lang="es-ES" noProof="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1</a:t>
            </a:fld>
            <a:endParaRPr lang="es-ES"/>
          </a:p>
        </p:txBody>
      </p:sp>
    </p:spTree>
    <p:extLst>
      <p:ext uri="{BB962C8B-B14F-4D97-AF65-F5344CB8AC3E}">
        <p14:creationId xmlns:p14="http://schemas.microsoft.com/office/powerpoint/2010/main" val="422888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2</a:t>
            </a:fld>
            <a:endParaRPr lang="es-ES"/>
          </a:p>
        </p:txBody>
      </p:sp>
    </p:spTree>
    <p:extLst>
      <p:ext uri="{BB962C8B-B14F-4D97-AF65-F5344CB8AC3E}">
        <p14:creationId xmlns:p14="http://schemas.microsoft.com/office/powerpoint/2010/main" val="2467500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ángulo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es-ES" noProof="0"/>
              <a:t>Haga clic para modificar el estilo de título del patrón</a:t>
            </a:r>
          </a:p>
        </p:txBody>
      </p:sp>
      <p:sp>
        <p:nvSpPr>
          <p:cNvPr id="3" name="Subtítulo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p>
            <a:pPr rtl="0"/>
            <a:fld id="{A99C4F06-3B18-4450-8B5C-B6AF0DDC1F93}" type="datetime1">
              <a:rPr lang="es-ES" noProof="0" smtClean="0"/>
              <a:t>03/10/2020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9255346" y="2750337"/>
            <a:ext cx="1171888" cy="1356442"/>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453051"/>
          </a:xfrm>
        </p:spPr>
        <p:txBody>
          <a:bodyPr rtlCol="0" anchor="b">
            <a:normAutofit/>
          </a:bodyPr>
          <a:lstStyle>
            <a:lvl1pPr>
              <a:defRPr sz="24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3A5A5C0-0742-4BAF-A95B-E31DBCF725E0}"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214168C6-B521-419C-B633-C989CA8C2FB2}"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a:xfrm>
            <a:off x="10729455" y="471161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127856" y="609598"/>
            <a:ext cx="8718877" cy="3036061"/>
          </a:xfrm>
        </p:spPr>
        <p:txBody>
          <a:bodyPr rtlCol="0" anchor="ctr"/>
          <a:lstStyle>
            <a:lvl1pPr>
              <a:defRPr sz="3200"/>
            </a:lvl1pPr>
          </a:lstStyle>
          <a:p>
            <a:pPr rtl="0"/>
            <a:r>
              <a:rPr lang="es-ES" noProof="0"/>
              <a:t>Haga clic para modificar el estilo del título del patrón</a:t>
            </a:r>
          </a:p>
        </p:txBody>
      </p:sp>
      <p:sp>
        <p:nvSpPr>
          <p:cNvPr id="12" name="Marcador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DD51705-F3ED-4B2B-9471-CD8F1DB522AA}"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Imagen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ángulo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5"/>
            <a:ext cx="9613862" cy="588535"/>
          </a:xfrm>
        </p:spPr>
        <p:txBody>
          <a:bodyPr rtlCol="0" anchor="b"/>
          <a:lstStyle>
            <a:lvl1pPr>
              <a:defRPr sz="32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7A284CCC-4056-4570-8AEA-229DEE3B12F8}"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98C28A65-5BEE-4ADB-A5D5-FD0548AD2D25}" type="datetime1">
              <a:rPr lang="es-ES" noProof="0" smtClean="0"/>
              <a:t>03/10/2020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2CEE06BA-6AC2-4F76-ABCF-8AC03FF29507}" type="datetime1">
              <a:rPr lang="es-ES" noProof="0" smtClean="0"/>
              <a:t>03/10/2020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ángulo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lvl1pPr algn="r">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F9FDC4E1-CD82-4576-A68D-23C747E06000}" type="datetime1">
              <a:rPr lang="es-ES" noProof="0" smtClean="0"/>
              <a:t>03/10/2020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2" cy="4353760"/>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0322" y="609597"/>
            <a:ext cx="8870004" cy="5326589"/>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6807126" y="5936187"/>
            <a:ext cx="2743200" cy="365125"/>
          </a:xfrm>
        </p:spPr>
        <p:txBody>
          <a:bodyPr rtlCol="0"/>
          <a:lstStyle/>
          <a:p>
            <a:pPr rtl="0"/>
            <a:fld id="{6E118DC5-BEF0-4E53-B12A-53F5EFA97F0A}" type="datetime1">
              <a:rPr lang="es-ES" noProof="0" smtClean="0"/>
              <a:t>03/10/2020</a:t>
            </a:fld>
            <a:endParaRPr lang="es-ES" noProof="0"/>
          </a:p>
        </p:txBody>
      </p:sp>
      <p:sp>
        <p:nvSpPr>
          <p:cNvPr id="5" name="Marcador de pie de página 4"/>
          <p:cNvSpPr>
            <a:spLocks noGrp="1"/>
          </p:cNvSpPr>
          <p:nvPr>
            <p:ph type="ftr" sz="quarter" idx="11"/>
          </p:nvPr>
        </p:nvSpPr>
        <p:spPr>
          <a:xfrm>
            <a:off x="680321" y="5936188"/>
            <a:ext cx="6126805"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es-ES" noProof="0" smtClean="0"/>
              <a:pPr rtl="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738B830-4E13-48E9-A174-2A0024B11C61}" type="datetime1">
              <a:rPr lang="es-ES" noProof="0" smtClean="0"/>
              <a:t>03/10/2020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5214CF09-BEA9-4757-9980-E99B729AE1F1}" type="datetime1">
              <a:rPr lang="es-ES" noProof="0" smtClean="0"/>
              <a:t>03/10/2020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14C2663-CFA7-4042-A682-EEEA2E2604DA}"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A8024F09-AB3F-4BA8-9ECC-D65A50F28CD5}" type="datetime1">
              <a:rPr lang="es-ES" noProof="0" smtClean="0"/>
              <a:t>03/10/2020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422CB20F-B561-49B0-BC31-C8ACCAE24B8D}" type="datetime1">
              <a:rPr lang="es-ES" noProof="0" smtClean="0"/>
              <a:t>03/10/2020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06588806-B258-4010-9532-0211BFB15C20}" type="datetime1">
              <a:rPr lang="es-ES" noProof="0" smtClean="0"/>
              <a:t>03/10/2020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685846" y="2336873"/>
            <a:ext cx="5608336" cy="3599313"/>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p:txBody>
          <a:bodyPr rtlCol="0"/>
          <a:lstStyle/>
          <a:p>
            <a:pPr rtl="0"/>
            <a:fld id="{4D862A7F-3772-4176-9089-87E19DB48C38}"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753228"/>
            <a:ext cx="9613857" cy="1080938"/>
          </a:xfrm>
        </p:spPr>
        <p:txBody>
          <a:bodyPr rtlCol="0" anchor="ctr">
            <a:normAutofit/>
          </a:bodyPr>
          <a:lstStyle>
            <a:lvl1pPr>
              <a:defRPr sz="36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editar el estilo de texto del patrón</a:t>
            </a:r>
          </a:p>
        </p:txBody>
      </p:sp>
      <p:sp>
        <p:nvSpPr>
          <p:cNvPr id="5" name="Marcador de fecha 4"/>
          <p:cNvSpPr>
            <a:spLocks noGrp="1"/>
          </p:cNvSpPr>
          <p:nvPr>
            <p:ph type="dt" sz="half" idx="10"/>
          </p:nvPr>
        </p:nvSpPr>
        <p:spPr/>
        <p:txBody>
          <a:bodyPr rtlCol="0"/>
          <a:lstStyle/>
          <a:p>
            <a:pPr rtl="0"/>
            <a:fld id="{0551AAC7-DB46-4328-BC35-DDB5193FF632}" type="datetime1">
              <a:rPr lang="es-ES" noProof="0" smtClean="0"/>
              <a:t>03/10/2020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6A80AEF-1058-4D07-A120-45C86EB1FB53}" type="datetime1">
              <a:rPr lang="es-ES" noProof="0" smtClean="0"/>
              <a:t>03/10/2020</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Imagen 8" descr="imagen abstracta geométrica">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3"/>
          <a:srcRect t="10360" r="9091" b="10360"/>
          <a:stretch/>
        </p:blipFill>
        <p:spPr>
          <a:xfrm>
            <a:off x="-3176" y="9"/>
            <a:ext cx="12192000" cy="6857991"/>
          </a:xfrm>
          <a:prstGeom prst="rect">
            <a:avLst/>
          </a:prstGeom>
        </p:spPr>
      </p:pic>
      <p:sp>
        <p:nvSpPr>
          <p:cNvPr id="25" name="Rectángulo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F6AF5ED-FC20-4831-8454-D57E6A498BE8}"/>
              </a:ext>
            </a:extLst>
          </p:cNvPr>
          <p:cNvSpPr>
            <a:spLocks noGrp="1"/>
          </p:cNvSpPr>
          <p:nvPr>
            <p:ph type="ctrTitle"/>
          </p:nvPr>
        </p:nvSpPr>
        <p:spPr>
          <a:xfrm>
            <a:off x="532952" y="4402062"/>
            <a:ext cx="8428217" cy="940240"/>
          </a:xfrm>
        </p:spPr>
        <p:txBody>
          <a:bodyPr rtlCol="0">
            <a:normAutofit/>
          </a:bodyPr>
          <a:lstStyle/>
          <a:p>
            <a:r>
              <a:rPr lang="es-ES" sz="4800" noProof="1"/>
              <a:t>Global Fire Detect</a:t>
            </a:r>
          </a:p>
        </p:txBody>
      </p:sp>
      <p:sp>
        <p:nvSpPr>
          <p:cNvPr id="3" name="Subtítulo 2">
            <a:extLst>
              <a:ext uri="{FF2B5EF4-FFF2-40B4-BE49-F238E27FC236}">
                <a16:creationId xmlns:a16="http://schemas.microsoft.com/office/drawing/2014/main" id="{4129664F-1730-4E16-9129-9C058466EFC7}"/>
              </a:ext>
            </a:extLst>
          </p:cNvPr>
          <p:cNvSpPr>
            <a:spLocks noGrp="1"/>
          </p:cNvSpPr>
          <p:nvPr>
            <p:ph type="subTitle" idx="1"/>
          </p:nvPr>
        </p:nvSpPr>
        <p:spPr>
          <a:xfrm>
            <a:off x="848063" y="5408277"/>
            <a:ext cx="8133478" cy="406566"/>
          </a:xfrm>
        </p:spPr>
        <p:txBody>
          <a:bodyPr rtlCol="0">
            <a:normAutofit/>
          </a:bodyPr>
          <a:lstStyle/>
          <a:p>
            <a:pPr rtl="0"/>
            <a:r>
              <a:rPr lang="es-ES" sz="1800" noProof="1"/>
              <a:t>NASA International Space Apps Challenge</a:t>
            </a:r>
          </a:p>
        </p:txBody>
      </p:sp>
      <p:sp>
        <p:nvSpPr>
          <p:cNvPr id="29" name="Rectángulo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7" name="Rectángulo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ángulo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5" name="Imagen 4">
            <a:extLst>
              <a:ext uri="{FF2B5EF4-FFF2-40B4-BE49-F238E27FC236}">
                <a16:creationId xmlns:a16="http://schemas.microsoft.com/office/drawing/2014/main" id="{BD6E8EA0-9C9D-4D99-8BA2-C76BEF063429}"/>
              </a:ext>
            </a:extLst>
          </p:cNvPr>
          <p:cNvPicPr>
            <a:picLocks noChangeAspect="1"/>
          </p:cNvPicPr>
          <p:nvPr/>
        </p:nvPicPr>
        <p:blipFill>
          <a:blip r:embed="rId6"/>
          <a:stretch>
            <a:fillRect/>
          </a:stretch>
        </p:blipFill>
        <p:spPr>
          <a:xfrm>
            <a:off x="-130174" y="4049396"/>
            <a:ext cx="3296224" cy="2136079"/>
          </a:xfrm>
          <a:prstGeom prst="rect">
            <a:avLst/>
          </a:prstGeom>
        </p:spPr>
      </p:pic>
      <p:pic>
        <p:nvPicPr>
          <p:cNvPr id="8" name="Imagen 7">
            <a:extLst>
              <a:ext uri="{FF2B5EF4-FFF2-40B4-BE49-F238E27FC236}">
                <a16:creationId xmlns:a16="http://schemas.microsoft.com/office/drawing/2014/main" id="{00ABC12B-6371-41A2-AAF9-2C77A804E3F7}"/>
              </a:ext>
            </a:extLst>
          </p:cNvPr>
          <p:cNvPicPr>
            <a:picLocks noChangeAspect="1"/>
          </p:cNvPicPr>
          <p:nvPr/>
        </p:nvPicPr>
        <p:blipFill>
          <a:blip r:embed="rId7"/>
          <a:stretch>
            <a:fillRect/>
          </a:stretch>
        </p:blipFill>
        <p:spPr>
          <a:xfrm>
            <a:off x="9221519" y="4402062"/>
            <a:ext cx="2857500" cy="1143000"/>
          </a:xfrm>
          <a:prstGeom prst="rect">
            <a:avLst/>
          </a:prstGeom>
        </p:spPr>
      </p:pic>
    </p:spTree>
    <p:extLst>
      <p:ext uri="{BB962C8B-B14F-4D97-AF65-F5344CB8AC3E}">
        <p14:creationId xmlns:p14="http://schemas.microsoft.com/office/powerpoint/2010/main" val="101768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ángulo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73" name="Imagen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Marcador de contenido 2">
            <a:extLst>
              <a:ext uri="{FF2B5EF4-FFF2-40B4-BE49-F238E27FC236}">
                <a16:creationId xmlns:a16="http://schemas.microsoft.com/office/drawing/2014/main" id="{231938DA-620A-4CBC-BBE9-7431181FEEAC}"/>
              </a:ext>
            </a:extLst>
          </p:cNvPr>
          <p:cNvSpPr>
            <a:spLocks noGrp="1"/>
          </p:cNvSpPr>
          <p:nvPr>
            <p:ph idx="1"/>
          </p:nvPr>
        </p:nvSpPr>
        <p:spPr>
          <a:xfrm>
            <a:off x="680322" y="2336873"/>
            <a:ext cx="5041628" cy="3599316"/>
          </a:xfrm>
        </p:spPr>
        <p:txBody>
          <a:bodyPr rtlCol="0">
            <a:normAutofit/>
          </a:bodyPr>
          <a:lstStyle/>
          <a:p>
            <a:pPr rtl="0">
              <a:lnSpc>
                <a:spcPct val="100000"/>
              </a:lnSpc>
            </a:pPr>
            <a:r>
              <a:rPr lang="es-MX" sz="2000" noProof="1"/>
              <a:t>Help to prevent forest fires</a:t>
            </a:r>
          </a:p>
          <a:p>
            <a:pPr rtl="0">
              <a:lnSpc>
                <a:spcPct val="100000"/>
              </a:lnSpc>
            </a:pPr>
            <a:r>
              <a:rPr lang="es-MX" sz="2000" noProof="1"/>
              <a:t>Assist to the firefighters to detect quickly the fires</a:t>
            </a:r>
          </a:p>
          <a:p>
            <a:pPr rtl="0">
              <a:lnSpc>
                <a:spcPct val="100000"/>
              </a:lnSpc>
            </a:pPr>
            <a:r>
              <a:rPr lang="es-MX" sz="2000" noProof="1"/>
              <a:t>Report to the people what to do in a fire</a:t>
            </a:r>
          </a:p>
          <a:p>
            <a:pPr rtl="0">
              <a:lnSpc>
                <a:spcPct val="100000"/>
              </a:lnSpc>
            </a:pPr>
            <a:r>
              <a:rPr lang="es-MX" sz="2000" noProof="1"/>
              <a:t>Provide a map to know which zones are more prone to a fire</a:t>
            </a:r>
          </a:p>
          <a:p>
            <a:pPr rtl="0">
              <a:lnSpc>
                <a:spcPct val="100000"/>
              </a:lnSpc>
            </a:pPr>
            <a:r>
              <a:rPr lang="es-MX" sz="2000" noProof="1"/>
              <a:t>Visualize the areas which are most probable to spread the fire.</a:t>
            </a:r>
            <a:endParaRPr lang="es-ES" sz="2000" noProof="1"/>
          </a:p>
          <a:p>
            <a:pPr rtl="0">
              <a:lnSpc>
                <a:spcPct val="100000"/>
              </a:lnSpc>
            </a:pPr>
            <a:endParaRPr lang="es-ES" sz="2000" noProof="1"/>
          </a:p>
        </p:txBody>
      </p:sp>
      <p:pic>
        <p:nvPicPr>
          <p:cNvPr id="10" name="Imagen 9">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a:stretch/>
        </p:blipFill>
        <p:spPr>
          <a:xfrm>
            <a:off x="5895975" y="0"/>
            <a:ext cx="6296605" cy="6858000"/>
          </a:xfrm>
          <a:prstGeom prst="rect">
            <a:avLst/>
          </a:prstGeom>
          <a:ln>
            <a:noFill/>
          </a:ln>
          <a:effectLst/>
        </p:spPr>
      </p:pic>
      <p:sp>
        <p:nvSpPr>
          <p:cNvPr id="75" name="Rectángulo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EFDF349-B4ED-4B46-89D0-6CCB5684D201}"/>
              </a:ext>
            </a:extLst>
          </p:cNvPr>
          <p:cNvSpPr>
            <a:spLocks noGrp="1"/>
          </p:cNvSpPr>
          <p:nvPr>
            <p:ph type="title"/>
          </p:nvPr>
        </p:nvSpPr>
        <p:spPr>
          <a:xfrm>
            <a:off x="573789" y="695790"/>
            <a:ext cx="5658335" cy="1080938"/>
          </a:xfrm>
        </p:spPr>
        <p:txBody>
          <a:bodyPr rtlCol="0">
            <a:normAutofit/>
          </a:bodyPr>
          <a:lstStyle/>
          <a:p>
            <a:pPr rtl="0"/>
            <a:r>
              <a:rPr lang="es-ES" noProof="1"/>
              <a:t>Purpose of the App</a:t>
            </a:r>
          </a:p>
        </p:txBody>
      </p:sp>
      <p:pic>
        <p:nvPicPr>
          <p:cNvPr id="77" name="Imagen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44644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A54A2A-8720-4609-A4BD-C1FE3FEE99B4}"/>
              </a:ext>
            </a:extLst>
          </p:cNvPr>
          <p:cNvSpPr>
            <a:spLocks noGrp="1"/>
          </p:cNvSpPr>
          <p:nvPr>
            <p:ph type="title"/>
          </p:nvPr>
        </p:nvSpPr>
        <p:spPr>
          <a:xfrm>
            <a:off x="680321" y="753227"/>
            <a:ext cx="9613859" cy="1080940"/>
          </a:xfrm>
        </p:spPr>
        <p:txBody>
          <a:bodyPr anchor="ctr">
            <a:normAutofit/>
          </a:bodyPr>
          <a:lstStyle/>
          <a:p>
            <a:r>
              <a:rPr lang="es-MX" dirty="0"/>
              <a:t>Features of the App</a:t>
            </a:r>
            <a:endParaRPr lang="es-AR" dirty="0"/>
          </a:p>
        </p:txBody>
      </p:sp>
      <p:sp>
        <p:nvSpPr>
          <p:cNvPr id="4" name="Marcador de texto 3">
            <a:extLst>
              <a:ext uri="{FF2B5EF4-FFF2-40B4-BE49-F238E27FC236}">
                <a16:creationId xmlns:a16="http://schemas.microsoft.com/office/drawing/2014/main" id="{1EF9CB4A-5407-4FBD-82F3-09A50C207312}"/>
              </a:ext>
            </a:extLst>
          </p:cNvPr>
          <p:cNvSpPr>
            <a:spLocks noGrp="1"/>
          </p:cNvSpPr>
          <p:nvPr>
            <p:ph type="body" sz="half" idx="2"/>
          </p:nvPr>
        </p:nvSpPr>
        <p:spPr>
          <a:xfrm>
            <a:off x="564912" y="1834167"/>
            <a:ext cx="4582524" cy="4075089"/>
          </a:xfrm>
        </p:spPr>
        <p:txBody>
          <a:bodyPr anchor="ctr">
            <a:normAutofit/>
          </a:bodyPr>
          <a:lstStyle/>
          <a:p>
            <a:endParaRPr lang="es-MX" dirty="0"/>
          </a:p>
          <a:p>
            <a:pPr marL="285750" indent="-285750" rtl="0">
              <a:lnSpc>
                <a:spcPct val="100000"/>
              </a:lnSpc>
              <a:buFont typeface="Arial" panose="020B0604020202020204" pitchFamily="34" charset="0"/>
              <a:buChar char="•"/>
            </a:pPr>
            <a:r>
              <a:rPr lang="es-MX" noProof="1"/>
              <a:t>The App has a map that uses the MODIS/SMAP sensors.</a:t>
            </a:r>
          </a:p>
          <a:p>
            <a:pPr marL="285750" indent="-285750" rtl="0">
              <a:lnSpc>
                <a:spcPct val="100000"/>
              </a:lnSpc>
              <a:buFont typeface="Arial" panose="020B0604020202020204" pitchFamily="34" charset="0"/>
              <a:buChar char="•"/>
            </a:pPr>
            <a:r>
              <a:rPr lang="es-MX" noProof="1"/>
              <a:t>On the map are indicated burned zones (red colour).</a:t>
            </a:r>
          </a:p>
          <a:p>
            <a:pPr marL="285750" indent="-285750" rtl="0">
              <a:lnSpc>
                <a:spcPct val="100000"/>
              </a:lnSpc>
              <a:buFont typeface="Arial" panose="020B0604020202020204" pitchFamily="34" charset="0"/>
              <a:buChar char="•"/>
            </a:pPr>
            <a:r>
              <a:rPr lang="es-MX" noProof="1"/>
              <a:t>Zones already burned (yellow colour).</a:t>
            </a:r>
          </a:p>
          <a:p>
            <a:pPr marL="285750" indent="-285750" rtl="0">
              <a:lnSpc>
                <a:spcPct val="100000"/>
              </a:lnSpc>
              <a:buFont typeface="Arial" panose="020B0604020202020204" pitchFamily="34" charset="0"/>
              <a:buChar char="•"/>
            </a:pPr>
            <a:r>
              <a:rPr lang="es-MX" noProof="1"/>
              <a:t>Zones with a low chance of fire (green colour).</a:t>
            </a:r>
            <a:endParaRPr lang="es-MX" dirty="0"/>
          </a:p>
        </p:txBody>
      </p:sp>
      <p:pic>
        <p:nvPicPr>
          <p:cNvPr id="11" name="Marcador de contenido 10">
            <a:extLst>
              <a:ext uri="{FF2B5EF4-FFF2-40B4-BE49-F238E27FC236}">
                <a16:creationId xmlns:a16="http://schemas.microsoft.com/office/drawing/2014/main" id="{D9D8D8F2-4734-492E-ACDF-31C633BBAA96}"/>
              </a:ext>
            </a:extLst>
          </p:cNvPr>
          <p:cNvPicPr>
            <a:picLocks noGrp="1" noChangeAspect="1"/>
          </p:cNvPicPr>
          <p:nvPr>
            <p:ph idx="1"/>
          </p:nvPr>
        </p:nvPicPr>
        <p:blipFill>
          <a:blip r:embed="rId2"/>
          <a:stretch>
            <a:fillRect/>
          </a:stretch>
        </p:blipFill>
        <p:spPr>
          <a:xfrm>
            <a:off x="5487250" y="4739432"/>
            <a:ext cx="921912" cy="933109"/>
          </a:xfrm>
        </p:spPr>
      </p:pic>
      <p:pic>
        <p:nvPicPr>
          <p:cNvPr id="14" name="Imagen 13">
            <a:extLst>
              <a:ext uri="{FF2B5EF4-FFF2-40B4-BE49-F238E27FC236}">
                <a16:creationId xmlns:a16="http://schemas.microsoft.com/office/drawing/2014/main" id="{EA90CA99-1397-471F-B98B-CDB833435386}"/>
              </a:ext>
            </a:extLst>
          </p:cNvPr>
          <p:cNvPicPr>
            <a:picLocks noChangeAspect="1"/>
          </p:cNvPicPr>
          <p:nvPr/>
        </p:nvPicPr>
        <p:blipFill>
          <a:blip r:embed="rId3"/>
          <a:stretch>
            <a:fillRect/>
          </a:stretch>
        </p:blipFill>
        <p:spPr>
          <a:xfrm>
            <a:off x="4457217" y="1185459"/>
            <a:ext cx="3148255" cy="4452760"/>
          </a:xfrm>
          <a:prstGeom prst="rect">
            <a:avLst/>
          </a:prstGeom>
        </p:spPr>
      </p:pic>
      <p:pic>
        <p:nvPicPr>
          <p:cNvPr id="19" name="Imagen 18">
            <a:extLst>
              <a:ext uri="{FF2B5EF4-FFF2-40B4-BE49-F238E27FC236}">
                <a16:creationId xmlns:a16="http://schemas.microsoft.com/office/drawing/2014/main" id="{2113CACB-E001-4CFC-8FFE-269FA46B4A04}"/>
              </a:ext>
            </a:extLst>
          </p:cNvPr>
          <p:cNvPicPr>
            <a:picLocks noChangeAspect="1"/>
          </p:cNvPicPr>
          <p:nvPr/>
        </p:nvPicPr>
        <p:blipFill>
          <a:blip r:embed="rId4"/>
          <a:stretch>
            <a:fillRect/>
          </a:stretch>
        </p:blipFill>
        <p:spPr>
          <a:xfrm>
            <a:off x="8471700" y="4636655"/>
            <a:ext cx="1307859" cy="1225512"/>
          </a:xfrm>
          <a:prstGeom prst="rect">
            <a:avLst/>
          </a:prstGeom>
        </p:spPr>
      </p:pic>
      <p:pic>
        <p:nvPicPr>
          <p:cNvPr id="21" name="Imagen 20">
            <a:extLst>
              <a:ext uri="{FF2B5EF4-FFF2-40B4-BE49-F238E27FC236}">
                <a16:creationId xmlns:a16="http://schemas.microsoft.com/office/drawing/2014/main" id="{9BE61546-AC0A-40AE-BE29-3C07043094F3}"/>
              </a:ext>
            </a:extLst>
          </p:cNvPr>
          <p:cNvPicPr>
            <a:picLocks noChangeAspect="1"/>
          </p:cNvPicPr>
          <p:nvPr/>
        </p:nvPicPr>
        <p:blipFill>
          <a:blip r:embed="rId5"/>
          <a:stretch>
            <a:fillRect/>
          </a:stretch>
        </p:blipFill>
        <p:spPr>
          <a:xfrm>
            <a:off x="8522885" y="995833"/>
            <a:ext cx="1271835" cy="2684986"/>
          </a:xfrm>
          <a:prstGeom prst="rect">
            <a:avLst/>
          </a:prstGeom>
        </p:spPr>
      </p:pic>
      <p:sp>
        <p:nvSpPr>
          <p:cNvPr id="22" name="CuadroTexto 21">
            <a:extLst>
              <a:ext uri="{FF2B5EF4-FFF2-40B4-BE49-F238E27FC236}">
                <a16:creationId xmlns:a16="http://schemas.microsoft.com/office/drawing/2014/main" id="{3B3A0868-D9CD-4F23-8CEC-476414A20FF2}"/>
              </a:ext>
            </a:extLst>
          </p:cNvPr>
          <p:cNvSpPr txBox="1"/>
          <p:nvPr/>
        </p:nvSpPr>
        <p:spPr>
          <a:xfrm>
            <a:off x="6409162" y="2904986"/>
            <a:ext cx="1803344" cy="369332"/>
          </a:xfrm>
          <a:prstGeom prst="rect">
            <a:avLst/>
          </a:prstGeom>
          <a:noFill/>
        </p:spPr>
        <p:txBody>
          <a:bodyPr wrap="square" rtlCol="0">
            <a:spAutoFit/>
          </a:bodyPr>
          <a:lstStyle/>
          <a:p>
            <a:r>
              <a:rPr lang="es-AR" dirty="0"/>
              <a:t>Burning areas</a:t>
            </a:r>
          </a:p>
        </p:txBody>
      </p:sp>
      <p:sp>
        <p:nvSpPr>
          <p:cNvPr id="24" name="CuadroTexto 23">
            <a:extLst>
              <a:ext uri="{FF2B5EF4-FFF2-40B4-BE49-F238E27FC236}">
                <a16:creationId xmlns:a16="http://schemas.microsoft.com/office/drawing/2014/main" id="{CA18C5FF-65F9-4CB3-94E4-69E820D421A4}"/>
              </a:ext>
            </a:extLst>
          </p:cNvPr>
          <p:cNvSpPr txBox="1"/>
          <p:nvPr/>
        </p:nvSpPr>
        <p:spPr>
          <a:xfrm>
            <a:off x="6488021" y="4882820"/>
            <a:ext cx="1643865" cy="646331"/>
          </a:xfrm>
          <a:prstGeom prst="rect">
            <a:avLst/>
          </a:prstGeom>
          <a:noFill/>
        </p:spPr>
        <p:txBody>
          <a:bodyPr wrap="square" rtlCol="0">
            <a:spAutoFit/>
          </a:bodyPr>
          <a:lstStyle/>
          <a:p>
            <a:r>
              <a:rPr lang="es-AR" dirty="0"/>
              <a:t>Zones already burned</a:t>
            </a:r>
          </a:p>
        </p:txBody>
      </p:sp>
      <p:sp>
        <p:nvSpPr>
          <p:cNvPr id="25" name="CuadroTexto 24">
            <a:extLst>
              <a:ext uri="{FF2B5EF4-FFF2-40B4-BE49-F238E27FC236}">
                <a16:creationId xmlns:a16="http://schemas.microsoft.com/office/drawing/2014/main" id="{797F814A-916F-4056-A326-1E92BAD89AD6}"/>
              </a:ext>
            </a:extLst>
          </p:cNvPr>
          <p:cNvSpPr txBox="1"/>
          <p:nvPr/>
        </p:nvSpPr>
        <p:spPr>
          <a:xfrm>
            <a:off x="9779559" y="2963634"/>
            <a:ext cx="2110168" cy="369332"/>
          </a:xfrm>
          <a:prstGeom prst="rect">
            <a:avLst/>
          </a:prstGeom>
          <a:noFill/>
        </p:spPr>
        <p:txBody>
          <a:bodyPr wrap="square" rtlCol="0">
            <a:spAutoFit/>
          </a:bodyPr>
          <a:lstStyle/>
          <a:p>
            <a:r>
              <a:rPr lang="es-AR" dirty="0"/>
              <a:t>Possible fire zones</a:t>
            </a:r>
          </a:p>
        </p:txBody>
      </p:sp>
      <p:sp>
        <p:nvSpPr>
          <p:cNvPr id="26" name="CuadroTexto 25">
            <a:extLst>
              <a:ext uri="{FF2B5EF4-FFF2-40B4-BE49-F238E27FC236}">
                <a16:creationId xmlns:a16="http://schemas.microsoft.com/office/drawing/2014/main" id="{6E181B82-A44E-4F78-920A-C9B4DEFFA975}"/>
              </a:ext>
            </a:extLst>
          </p:cNvPr>
          <p:cNvSpPr txBox="1"/>
          <p:nvPr/>
        </p:nvSpPr>
        <p:spPr>
          <a:xfrm>
            <a:off x="9794720" y="4882820"/>
            <a:ext cx="2110168" cy="646331"/>
          </a:xfrm>
          <a:prstGeom prst="rect">
            <a:avLst/>
          </a:prstGeom>
          <a:noFill/>
        </p:spPr>
        <p:txBody>
          <a:bodyPr wrap="square" rtlCol="0">
            <a:spAutoFit/>
          </a:bodyPr>
          <a:lstStyle/>
          <a:p>
            <a:r>
              <a:rPr lang="es-AR" dirty="0"/>
              <a:t>Zones with a low chance or fire</a:t>
            </a:r>
          </a:p>
        </p:txBody>
      </p:sp>
      <p:sp>
        <p:nvSpPr>
          <p:cNvPr id="27" name="CuadroTexto 26">
            <a:extLst>
              <a:ext uri="{FF2B5EF4-FFF2-40B4-BE49-F238E27FC236}">
                <a16:creationId xmlns:a16="http://schemas.microsoft.com/office/drawing/2014/main" id="{F110007B-106E-4C1B-8553-5535253B2EA2}"/>
              </a:ext>
            </a:extLst>
          </p:cNvPr>
          <p:cNvSpPr txBox="1"/>
          <p:nvPr/>
        </p:nvSpPr>
        <p:spPr>
          <a:xfrm>
            <a:off x="7915851" y="2137290"/>
            <a:ext cx="1538876" cy="523220"/>
          </a:xfrm>
          <a:prstGeom prst="rect">
            <a:avLst/>
          </a:prstGeom>
          <a:noFill/>
        </p:spPr>
        <p:txBody>
          <a:bodyPr wrap="square" rtlCol="0">
            <a:spAutoFit/>
          </a:bodyPr>
          <a:lstStyle/>
          <a:p>
            <a:r>
              <a:rPr lang="es-MX" sz="2800" dirty="0"/>
              <a:t>POINT:</a:t>
            </a:r>
            <a:endParaRPr lang="es-AR" sz="2800" dirty="0"/>
          </a:p>
        </p:txBody>
      </p:sp>
    </p:spTree>
    <p:extLst>
      <p:ext uri="{BB962C8B-B14F-4D97-AF65-F5344CB8AC3E}">
        <p14:creationId xmlns:p14="http://schemas.microsoft.com/office/powerpoint/2010/main" val="220526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DC7A1-7839-4A71-92F9-4292A11A961E}"/>
              </a:ext>
            </a:extLst>
          </p:cNvPr>
          <p:cNvSpPr>
            <a:spLocks noGrp="1"/>
          </p:cNvSpPr>
          <p:nvPr>
            <p:ph type="title"/>
          </p:nvPr>
        </p:nvSpPr>
        <p:spPr/>
        <p:txBody>
          <a:bodyPr/>
          <a:lstStyle/>
          <a:p>
            <a:r>
              <a:rPr lang="es-AR" dirty="0"/>
              <a:t>Functioning of the App</a:t>
            </a:r>
          </a:p>
        </p:txBody>
      </p:sp>
      <p:sp>
        <p:nvSpPr>
          <p:cNvPr id="3" name="Marcador de texto 2">
            <a:extLst>
              <a:ext uri="{FF2B5EF4-FFF2-40B4-BE49-F238E27FC236}">
                <a16:creationId xmlns:a16="http://schemas.microsoft.com/office/drawing/2014/main" id="{2269B735-60B6-491C-9C77-B725F7382B68}"/>
              </a:ext>
            </a:extLst>
          </p:cNvPr>
          <p:cNvSpPr>
            <a:spLocks noGrp="1"/>
          </p:cNvSpPr>
          <p:nvPr>
            <p:ph type="body" idx="1"/>
          </p:nvPr>
        </p:nvSpPr>
        <p:spPr>
          <a:xfrm>
            <a:off x="1623673" y="2176566"/>
            <a:ext cx="4472327" cy="693135"/>
          </a:xfrm>
        </p:spPr>
        <p:txBody>
          <a:bodyPr>
            <a:normAutofit lnSpcReduction="10000"/>
          </a:bodyPr>
          <a:lstStyle/>
          <a:p>
            <a:r>
              <a:rPr lang="es-AR" dirty="0"/>
              <a:t>General map of the affected zone</a:t>
            </a:r>
          </a:p>
        </p:txBody>
      </p:sp>
      <p:pic>
        <p:nvPicPr>
          <p:cNvPr id="8" name="Content Placeholder 7">
            <a:extLst>
              <a:ext uri="{FF2B5EF4-FFF2-40B4-BE49-F238E27FC236}">
                <a16:creationId xmlns:a16="http://schemas.microsoft.com/office/drawing/2014/main" id="{C8FDAA44-CF4F-4396-9706-85DF41104777}"/>
              </a:ext>
              <a:ext uri="{C183D7F6-B498-43B3-948B-1728B52AA6E4}">
                <adec:decorative xmlns:adec="http://schemas.microsoft.com/office/drawing/2017/decorative" val="1"/>
              </a:ext>
            </a:extLst>
          </p:cNvPr>
          <p:cNvPicPr>
            <a:picLocks noGrp="1" noChangeAspect="1"/>
          </p:cNvPicPr>
          <p:nvPr>
            <p:ph sz="half" idx="2"/>
          </p:nvPr>
        </p:nvPicPr>
        <p:blipFill>
          <a:blip r:embed="rId2"/>
          <a:stretch>
            <a:fillRect/>
          </a:stretch>
        </p:blipFill>
        <p:spPr>
          <a:xfrm>
            <a:off x="3745171" y="3194991"/>
            <a:ext cx="2901323" cy="3118692"/>
          </a:xfrm>
        </p:spPr>
      </p:pic>
      <p:sp>
        <p:nvSpPr>
          <p:cNvPr id="5" name="Marcador de texto 4">
            <a:extLst>
              <a:ext uri="{FF2B5EF4-FFF2-40B4-BE49-F238E27FC236}">
                <a16:creationId xmlns:a16="http://schemas.microsoft.com/office/drawing/2014/main" id="{B5C1ED09-3B08-4E26-BC26-57960FF538BB}"/>
              </a:ext>
            </a:extLst>
          </p:cNvPr>
          <p:cNvSpPr>
            <a:spLocks noGrp="1"/>
          </p:cNvSpPr>
          <p:nvPr>
            <p:ph type="body" sz="quarter" idx="3"/>
          </p:nvPr>
        </p:nvSpPr>
        <p:spPr>
          <a:xfrm>
            <a:off x="7405866" y="2177625"/>
            <a:ext cx="4474028" cy="692076"/>
          </a:xfrm>
        </p:spPr>
        <p:txBody>
          <a:bodyPr>
            <a:normAutofit lnSpcReduction="10000"/>
          </a:bodyPr>
          <a:lstStyle/>
          <a:p>
            <a:r>
              <a:rPr lang="es-AR" dirty="0"/>
              <a:t>Concrete map of the fire zone</a:t>
            </a:r>
          </a:p>
        </p:txBody>
      </p:sp>
      <p:pic>
        <p:nvPicPr>
          <p:cNvPr id="7" name="Marcador de contenido 6">
            <a:extLst>
              <a:ext uri="{FF2B5EF4-FFF2-40B4-BE49-F238E27FC236}">
                <a16:creationId xmlns:a16="http://schemas.microsoft.com/office/drawing/2014/main" id="{8C3408DF-FD3E-4DD3-9534-40049CDB66C3}"/>
              </a:ext>
            </a:extLst>
          </p:cNvPr>
          <p:cNvPicPr>
            <a:picLocks noGrp="1" noChangeAspect="1"/>
          </p:cNvPicPr>
          <p:nvPr>
            <p:ph sz="quarter" idx="4"/>
          </p:nvPr>
        </p:nvPicPr>
        <p:blipFill>
          <a:blip r:embed="rId3"/>
          <a:stretch>
            <a:fillRect/>
          </a:stretch>
        </p:blipFill>
        <p:spPr>
          <a:xfrm>
            <a:off x="8159264" y="3028948"/>
            <a:ext cx="3126386" cy="3576353"/>
          </a:xfrm>
          <a:prstGeom prst="rect">
            <a:avLst/>
          </a:prstGeom>
        </p:spPr>
      </p:pic>
      <p:sp>
        <p:nvSpPr>
          <p:cNvPr id="15" name="Flecha: a la derecha 14">
            <a:extLst>
              <a:ext uri="{FF2B5EF4-FFF2-40B4-BE49-F238E27FC236}">
                <a16:creationId xmlns:a16="http://schemas.microsoft.com/office/drawing/2014/main" id="{6FE67217-99E9-42B9-8214-7F8D5F21C290}"/>
              </a:ext>
            </a:extLst>
          </p:cNvPr>
          <p:cNvSpPr/>
          <p:nvPr/>
        </p:nvSpPr>
        <p:spPr>
          <a:xfrm>
            <a:off x="2232401" y="4213162"/>
            <a:ext cx="1448726" cy="541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Marcador de contenido 11">
            <a:extLst>
              <a:ext uri="{FF2B5EF4-FFF2-40B4-BE49-F238E27FC236}">
                <a16:creationId xmlns:a16="http://schemas.microsoft.com/office/drawing/2014/main" id="{93EC3DF6-B1FA-4F6A-BE0A-554051D3582F}"/>
              </a:ext>
            </a:extLst>
          </p:cNvPr>
          <p:cNvPicPr>
            <a:picLocks noChangeAspect="1"/>
          </p:cNvPicPr>
          <p:nvPr/>
        </p:nvPicPr>
        <p:blipFill>
          <a:blip r:embed="rId4"/>
          <a:stretch>
            <a:fillRect/>
          </a:stretch>
        </p:blipFill>
        <p:spPr>
          <a:xfrm>
            <a:off x="401912" y="3092208"/>
            <a:ext cx="1830490" cy="3324259"/>
          </a:xfrm>
          <a:prstGeom prst="rect">
            <a:avLst/>
          </a:prstGeom>
        </p:spPr>
      </p:pic>
      <p:sp>
        <p:nvSpPr>
          <p:cNvPr id="17" name="Flecha: a la derecha 16">
            <a:extLst>
              <a:ext uri="{FF2B5EF4-FFF2-40B4-BE49-F238E27FC236}">
                <a16:creationId xmlns:a16="http://schemas.microsoft.com/office/drawing/2014/main" id="{69AFA836-2DB3-46B9-822C-3B00268E1258}"/>
              </a:ext>
            </a:extLst>
          </p:cNvPr>
          <p:cNvSpPr/>
          <p:nvPr/>
        </p:nvSpPr>
        <p:spPr>
          <a:xfrm>
            <a:off x="6775951" y="4259814"/>
            <a:ext cx="1259830" cy="49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76819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E5A9-C7A1-47BB-AA79-CF6EA2DD32E3}"/>
              </a:ext>
            </a:extLst>
          </p:cNvPr>
          <p:cNvSpPr>
            <a:spLocks noGrp="1"/>
          </p:cNvSpPr>
          <p:nvPr>
            <p:ph type="title"/>
          </p:nvPr>
        </p:nvSpPr>
        <p:spPr>
          <a:xfrm>
            <a:off x="680321" y="753227"/>
            <a:ext cx="9613859" cy="1080940"/>
          </a:xfrm>
        </p:spPr>
        <p:txBody>
          <a:bodyPr anchor="ctr">
            <a:normAutofit/>
          </a:bodyPr>
          <a:lstStyle/>
          <a:p>
            <a:r>
              <a:rPr lang="es-AR" dirty="0"/>
              <a:t>Fire categories</a:t>
            </a:r>
            <a:endParaRPr lang="en-US" dirty="0"/>
          </a:p>
        </p:txBody>
      </p:sp>
      <p:pic>
        <p:nvPicPr>
          <p:cNvPr id="6" name="Picture Placeholder 5" descr="A sunset over a fire&#10;&#10;Description automatically generated">
            <a:extLst>
              <a:ext uri="{FF2B5EF4-FFF2-40B4-BE49-F238E27FC236}">
                <a16:creationId xmlns:a16="http://schemas.microsoft.com/office/drawing/2014/main" id="{9BC3476E-CB42-4D04-BEE1-34511B521F79}"/>
              </a:ext>
            </a:extLst>
          </p:cNvPr>
          <p:cNvPicPr>
            <a:picLocks noGrp="1" noChangeAspect="1"/>
          </p:cNvPicPr>
          <p:nvPr>
            <p:ph idx="1"/>
          </p:nvPr>
        </p:nvPicPr>
        <p:blipFill rotWithShape="1">
          <a:blip r:embed="rId2"/>
          <a:srcRect t="1927" r="1" b="1928"/>
          <a:stretch/>
        </p:blipFill>
        <p:spPr>
          <a:xfrm>
            <a:off x="4685846" y="2336873"/>
            <a:ext cx="5608336" cy="3599313"/>
          </a:xfrm>
          <a:noFill/>
        </p:spPr>
      </p:pic>
      <p:sp>
        <p:nvSpPr>
          <p:cNvPr id="4" name="Text Placeholder 3">
            <a:extLst>
              <a:ext uri="{FF2B5EF4-FFF2-40B4-BE49-F238E27FC236}">
                <a16:creationId xmlns:a16="http://schemas.microsoft.com/office/drawing/2014/main" id="{DC443203-8A1B-4197-B2B5-08F834E5518C}"/>
              </a:ext>
            </a:extLst>
          </p:cNvPr>
          <p:cNvSpPr>
            <a:spLocks noGrp="1"/>
          </p:cNvSpPr>
          <p:nvPr>
            <p:ph type="body" sz="half" idx="2"/>
          </p:nvPr>
        </p:nvSpPr>
        <p:spPr>
          <a:xfrm>
            <a:off x="680321" y="2752078"/>
            <a:ext cx="3936067" cy="2915893"/>
          </a:xfrm>
        </p:spPr>
        <p:txBody>
          <a:bodyPr anchor="ctr">
            <a:noAutofit/>
          </a:bodyPr>
          <a:lstStyle/>
          <a:p>
            <a:r>
              <a:rPr lang="es-ES" sz="1400" dirty="0">
                <a:solidFill>
                  <a:schemeClr val="tx2">
                    <a:lumMod val="10000"/>
                  </a:schemeClr>
                </a:solidFill>
              </a:rPr>
              <a:t>Level I.</a:t>
            </a:r>
            <a:r>
              <a:rPr lang="es-ES" sz="1400" dirty="0"/>
              <a:t> Small fires</a:t>
            </a:r>
            <a:r>
              <a:rPr lang="es-MX" sz="1400" dirty="0"/>
              <a:t>. To be controlled, it requires just volunteer staff of the comunities. </a:t>
            </a:r>
          </a:p>
          <a:p>
            <a:r>
              <a:rPr lang="es-ES" sz="1400" dirty="0">
                <a:solidFill>
                  <a:schemeClr val="tx2">
                    <a:lumMod val="10000"/>
                  </a:schemeClr>
                </a:solidFill>
              </a:rPr>
              <a:t>Level II. </a:t>
            </a:r>
            <a:r>
              <a:rPr lang="es-MX" sz="1400" dirty="0"/>
              <a:t>Medium fires. To be controlled, it requires the participation of other institutes </a:t>
            </a:r>
            <a:r>
              <a:rPr lang="es-MX" sz="1400" dirty="0" err="1"/>
              <a:t>like</a:t>
            </a:r>
            <a:r>
              <a:rPr lang="es-MX" sz="1400" dirty="0"/>
              <a:t> Civil Protection, Secretary of National Defense, Municipal Government and other instances of Estatal Government.</a:t>
            </a:r>
            <a:endParaRPr lang="es-ES" sz="1400" dirty="0"/>
          </a:p>
          <a:p>
            <a:r>
              <a:rPr lang="es-ES" sz="1400" dirty="0">
                <a:solidFill>
                  <a:schemeClr val="tx2">
                    <a:lumMod val="10000"/>
                  </a:schemeClr>
                </a:solidFill>
              </a:rPr>
              <a:t>Level III. </a:t>
            </a:r>
            <a:r>
              <a:rPr lang="es-MX" sz="1400" dirty="0"/>
              <a:t>High fires. It requires the participation and resources of other institutes of the Federal Government.</a:t>
            </a:r>
            <a:endParaRPr lang="en-US" sz="1400" dirty="0"/>
          </a:p>
        </p:txBody>
      </p:sp>
    </p:spTree>
    <p:extLst>
      <p:ext uri="{BB962C8B-B14F-4D97-AF65-F5344CB8AC3E}">
        <p14:creationId xmlns:p14="http://schemas.microsoft.com/office/powerpoint/2010/main" val="45401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A9167-94B4-4BA0-B5B3-A735CD2B07B3}"/>
              </a:ext>
            </a:extLst>
          </p:cNvPr>
          <p:cNvSpPr>
            <a:spLocks noGrp="1"/>
          </p:cNvSpPr>
          <p:nvPr>
            <p:ph type="title"/>
          </p:nvPr>
        </p:nvSpPr>
        <p:spPr/>
        <p:txBody>
          <a:bodyPr/>
          <a:lstStyle/>
          <a:p>
            <a:r>
              <a:rPr lang="es-AR" dirty="0"/>
              <a:t>The sensors used in the App</a:t>
            </a:r>
          </a:p>
        </p:txBody>
      </p:sp>
      <p:sp>
        <p:nvSpPr>
          <p:cNvPr id="3" name="Marcador de texto 2">
            <a:extLst>
              <a:ext uri="{FF2B5EF4-FFF2-40B4-BE49-F238E27FC236}">
                <a16:creationId xmlns:a16="http://schemas.microsoft.com/office/drawing/2014/main" id="{53CCC0B2-8F1C-4E63-9529-FF5041028DA0}"/>
              </a:ext>
            </a:extLst>
          </p:cNvPr>
          <p:cNvSpPr>
            <a:spLocks noGrp="1"/>
          </p:cNvSpPr>
          <p:nvPr>
            <p:ph type="body" idx="1"/>
          </p:nvPr>
        </p:nvSpPr>
        <p:spPr>
          <a:xfrm>
            <a:off x="524611" y="2246050"/>
            <a:ext cx="4907740" cy="1080937"/>
          </a:xfrm>
        </p:spPr>
        <p:txBody>
          <a:bodyPr>
            <a:normAutofit fontScale="62500" lnSpcReduction="20000"/>
          </a:bodyPr>
          <a:lstStyle/>
          <a:p>
            <a:pPr marL="342900" indent="-342900">
              <a:buFont typeface="Arial" panose="020B0604020202020204" pitchFamily="34" charset="0"/>
              <a:buChar char="•"/>
            </a:pPr>
            <a:r>
              <a:rPr lang="es-MX" dirty="0">
                <a:solidFill>
                  <a:schemeClr val="bg1"/>
                </a:solidFill>
              </a:rPr>
              <a:t>MODIS sensor (Moderate Resolution Imaging Spectroradiometer): </a:t>
            </a:r>
            <a:r>
              <a:rPr lang="es-MX" dirty="0"/>
              <a:t>the MODIS sensor </a:t>
            </a:r>
            <a:r>
              <a:rPr lang="es-MX" dirty="0" err="1"/>
              <a:t>is</a:t>
            </a:r>
            <a:r>
              <a:rPr lang="es-MX" dirty="0"/>
              <a:t> a sensor that identifies the rared radiation emitted by fires. This radiation can be traslated quickly into a map where they are shown all fire spots</a:t>
            </a:r>
            <a:endParaRPr lang="es-AR" dirty="0"/>
          </a:p>
        </p:txBody>
      </p:sp>
      <p:pic>
        <p:nvPicPr>
          <p:cNvPr id="12" name="Marcador de contenido 11">
            <a:extLst>
              <a:ext uri="{FF2B5EF4-FFF2-40B4-BE49-F238E27FC236}">
                <a16:creationId xmlns:a16="http://schemas.microsoft.com/office/drawing/2014/main" id="{D5B4E974-C1B1-4B82-969E-A3A7FFF38F43}"/>
              </a:ext>
            </a:extLst>
          </p:cNvPr>
          <p:cNvPicPr>
            <a:picLocks noGrp="1" noChangeAspect="1"/>
          </p:cNvPicPr>
          <p:nvPr>
            <p:ph sz="half" idx="2"/>
          </p:nvPr>
        </p:nvPicPr>
        <p:blipFill>
          <a:blip r:embed="rId2"/>
          <a:stretch>
            <a:fillRect/>
          </a:stretch>
        </p:blipFill>
        <p:spPr>
          <a:xfrm>
            <a:off x="5931894" y="3501528"/>
            <a:ext cx="4907740" cy="2805219"/>
          </a:xfrm>
        </p:spPr>
      </p:pic>
      <p:sp>
        <p:nvSpPr>
          <p:cNvPr id="5" name="Marcador de texto 4">
            <a:extLst>
              <a:ext uri="{FF2B5EF4-FFF2-40B4-BE49-F238E27FC236}">
                <a16:creationId xmlns:a16="http://schemas.microsoft.com/office/drawing/2014/main" id="{7AC6E983-C891-428C-89FA-B4F6224555A8}"/>
              </a:ext>
            </a:extLst>
          </p:cNvPr>
          <p:cNvSpPr>
            <a:spLocks noGrp="1"/>
          </p:cNvSpPr>
          <p:nvPr>
            <p:ph type="body" sz="quarter" idx="3"/>
          </p:nvPr>
        </p:nvSpPr>
        <p:spPr>
          <a:xfrm>
            <a:off x="5659254" y="2130138"/>
            <a:ext cx="4835435" cy="1298862"/>
          </a:xfrm>
        </p:spPr>
        <p:txBody>
          <a:bodyPr>
            <a:normAutofit fontScale="62500" lnSpcReduction="20000"/>
          </a:bodyPr>
          <a:lstStyle/>
          <a:p>
            <a:pPr marL="342900" indent="-342900">
              <a:buFont typeface="Arial" panose="020B0604020202020204" pitchFamily="34" charset="0"/>
              <a:buChar char="•"/>
            </a:pPr>
            <a:r>
              <a:rPr lang="es-MX" dirty="0">
                <a:solidFill>
                  <a:schemeClr val="bg1"/>
                </a:solidFill>
              </a:rPr>
              <a:t>SMAP sensor (Soil Moisture Active Passive): </a:t>
            </a:r>
            <a:r>
              <a:rPr lang="es-MX" dirty="0"/>
              <a:t>SMAP sensor </a:t>
            </a:r>
            <a:r>
              <a:rPr lang="es-MX" dirty="0" err="1"/>
              <a:t>is</a:t>
            </a:r>
            <a:r>
              <a:rPr lang="es-MX" dirty="0"/>
              <a:t> </a:t>
            </a:r>
            <a:r>
              <a:rPr lang="es-MX" dirty="0" err="1"/>
              <a:t>designed</a:t>
            </a:r>
            <a:r>
              <a:rPr lang="es-MX" dirty="0"/>
              <a:t> to measure soil moisture, every 2/3 </a:t>
            </a:r>
            <a:r>
              <a:rPr lang="es-MX" dirty="0" err="1"/>
              <a:t>days</a:t>
            </a:r>
            <a:r>
              <a:rPr lang="es-MX" dirty="0"/>
              <a:t>. This allows to observe changes </a:t>
            </a:r>
            <a:r>
              <a:rPr lang="es-MX" dirty="0" err="1"/>
              <a:t>on</a:t>
            </a:r>
            <a:r>
              <a:rPr lang="es-MX" dirty="0"/>
              <a:t> all the world in timescales ranging from major storms to repeated measurements of changes throughout the seasons</a:t>
            </a:r>
            <a:endParaRPr lang="es-AR" dirty="0"/>
          </a:p>
        </p:txBody>
      </p:sp>
      <p:pic>
        <p:nvPicPr>
          <p:cNvPr id="14" name="Marcador de contenido 13">
            <a:extLst>
              <a:ext uri="{FF2B5EF4-FFF2-40B4-BE49-F238E27FC236}">
                <a16:creationId xmlns:a16="http://schemas.microsoft.com/office/drawing/2014/main" id="{87D31322-7B86-49DD-9310-6ACBC6654783}"/>
              </a:ext>
            </a:extLst>
          </p:cNvPr>
          <p:cNvPicPr>
            <a:picLocks noGrp="1" noChangeAspect="1"/>
          </p:cNvPicPr>
          <p:nvPr>
            <p:ph sz="quarter" idx="4"/>
          </p:nvPr>
        </p:nvPicPr>
        <p:blipFill>
          <a:blip r:embed="rId3"/>
          <a:stretch>
            <a:fillRect/>
          </a:stretch>
        </p:blipFill>
        <p:spPr>
          <a:xfrm>
            <a:off x="1049069" y="3501528"/>
            <a:ext cx="3096712" cy="2477370"/>
          </a:xfrm>
        </p:spPr>
      </p:pic>
    </p:spTree>
    <p:extLst>
      <p:ext uri="{BB962C8B-B14F-4D97-AF65-F5344CB8AC3E}">
        <p14:creationId xmlns:p14="http://schemas.microsoft.com/office/powerpoint/2010/main" val="359978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F3A3-A4FC-4E04-A36A-0941DE05A71A}"/>
              </a:ext>
            </a:extLst>
          </p:cNvPr>
          <p:cNvSpPr>
            <a:spLocks noGrp="1"/>
          </p:cNvSpPr>
          <p:nvPr>
            <p:ph type="title"/>
          </p:nvPr>
        </p:nvSpPr>
        <p:spPr/>
        <p:txBody>
          <a:bodyPr/>
          <a:lstStyle/>
          <a:p>
            <a:r>
              <a:rPr lang="es-AR" dirty="0"/>
              <a:t>Tecnologies used in the fires</a:t>
            </a:r>
            <a:endParaRPr lang="en-US" dirty="0"/>
          </a:p>
        </p:txBody>
      </p:sp>
      <p:sp>
        <p:nvSpPr>
          <p:cNvPr id="4" name="Text Placeholder 3">
            <a:extLst>
              <a:ext uri="{FF2B5EF4-FFF2-40B4-BE49-F238E27FC236}">
                <a16:creationId xmlns:a16="http://schemas.microsoft.com/office/drawing/2014/main" id="{18355DC8-9830-4F82-8408-3DE506BBD0CA}"/>
              </a:ext>
            </a:extLst>
          </p:cNvPr>
          <p:cNvSpPr>
            <a:spLocks noGrp="1"/>
          </p:cNvSpPr>
          <p:nvPr>
            <p:ph type="body" sz="half" idx="2"/>
          </p:nvPr>
        </p:nvSpPr>
        <p:spPr>
          <a:xfrm>
            <a:off x="276261" y="2138645"/>
            <a:ext cx="5562286" cy="4062335"/>
          </a:xfrm>
        </p:spPr>
        <p:txBody>
          <a:bodyPr>
            <a:normAutofit/>
          </a:bodyPr>
          <a:lstStyle/>
          <a:p>
            <a:r>
              <a:rPr lang="es-ES" dirty="0"/>
              <a:t>Another of the most used technologies is the use of drones, that allows to reduce costs to prevent or detect more efficiently and quickly any posible fire. Also it avoid put in risk the people´s lifes to reach into places with difficult Access. It could be used with the App to remove the detected spots by the MODIS sensor and avoid a bigger fire.</a:t>
            </a:r>
            <a:endParaRPr lang="en-US" dirty="0"/>
          </a:p>
        </p:txBody>
      </p:sp>
      <p:pic>
        <p:nvPicPr>
          <p:cNvPr id="10" name="Picture Placeholder 9" descr="A mountain with smoke coming out of it&#10;&#10;Description automatically generated">
            <a:extLst>
              <a:ext uri="{FF2B5EF4-FFF2-40B4-BE49-F238E27FC236}">
                <a16:creationId xmlns:a16="http://schemas.microsoft.com/office/drawing/2014/main" id="{6CEF1657-ED9E-456A-BE6A-67CE1F979D2D}"/>
              </a:ext>
            </a:extLst>
          </p:cNvPr>
          <p:cNvPicPr>
            <a:picLocks noGrp="1" noChangeAspect="1"/>
          </p:cNvPicPr>
          <p:nvPr>
            <p:ph type="pic" idx="1"/>
          </p:nvPr>
        </p:nvPicPr>
        <p:blipFill>
          <a:blip r:embed="rId2"/>
          <a:srcRect l="12772" r="12772"/>
          <a:stretch>
            <a:fillRect/>
          </a:stretch>
        </p:blipFill>
        <p:spPr>
          <a:xfrm>
            <a:off x="6096000" y="2300989"/>
            <a:ext cx="5425849" cy="3599312"/>
          </a:xfrm>
        </p:spPr>
      </p:pic>
    </p:spTree>
    <p:extLst>
      <p:ext uri="{BB962C8B-B14F-4D97-AF65-F5344CB8AC3E}">
        <p14:creationId xmlns:p14="http://schemas.microsoft.com/office/powerpoint/2010/main" val="351632223"/>
      </p:ext>
    </p:extLst>
  </p:cSld>
  <p:clrMapOvr>
    <a:masterClrMapping/>
  </p:clrMapOvr>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6966_TF11161285.potx" id="{7325A28F-9247-498D-87B6-0BF3CD31B6DD}" vid="{40543C41-23B4-4E6D-9C45-DEE328816E2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TotalTime>
  <Words>382</Words>
  <Application>Microsoft Office PowerPoint</Application>
  <PresentationFormat>Widescreen</PresentationFormat>
  <Paragraphs>33</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Trebuchet MS</vt:lpstr>
      <vt:lpstr>Berlín</vt:lpstr>
      <vt:lpstr>Global Fire Detect</vt:lpstr>
      <vt:lpstr>Purpose of the App</vt:lpstr>
      <vt:lpstr>Features of the App</vt:lpstr>
      <vt:lpstr>Functioning of the App</vt:lpstr>
      <vt:lpstr>Fire categories</vt:lpstr>
      <vt:lpstr>The sensors used in the App</vt:lpstr>
      <vt:lpstr>Tecnologies used in the fires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Fire Detect</dc:title>
  <dc:creator>agusbajoterra055@gmail.com</dc:creator>
  <cp:lastModifiedBy>agusbajoterra055@gmail.com</cp:lastModifiedBy>
  <cp:revision>21</cp:revision>
  <dcterms:created xsi:type="dcterms:W3CDTF">2020-10-03T17:18:35Z</dcterms:created>
  <dcterms:modified xsi:type="dcterms:W3CDTF">2020-10-04T02:36:35Z</dcterms:modified>
</cp:coreProperties>
</file>